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8911345" y="6807133"/>
            <a:ext cx="4653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10668584" y="2946265"/>
            <a:ext cx="1545950" cy="1467247"/>
          </a:xfrm>
          <a:custGeom>
            <a:avLst/>
            <a:gdLst/>
            <a:ahLst/>
            <a:cxnLst/>
            <a:rect l="l" t="t" r="r" b="b"/>
            <a:pathLst>
              <a:path w="1545950" h="1467247">
                <a:moveTo>
                  <a:pt x="0" y="0"/>
                </a:moveTo>
                <a:lnTo>
                  <a:pt x="1545950" y="0"/>
                </a:lnTo>
                <a:lnTo>
                  <a:pt x="1545950" y="1467247"/>
                </a:lnTo>
                <a:lnTo>
                  <a:pt x="0" y="14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9999"/>
          </a:blip>
          <a:srcRect/>
          <a:stretch>
            <a:fillRect/>
          </a:stretch>
        </p:blipFill>
        <p:spPr>
          <a:xfrm>
            <a:off x="4274414" y="1028700"/>
            <a:ext cx="9739172" cy="8229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315860" y="4313476"/>
            <a:ext cx="9656280" cy="227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E2E2E"/>
                </a:solidFill>
                <a:latin typeface="Lato Bold"/>
              </a:rPr>
              <a:t>Employee Travel Booking Project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19416" y="3385279"/>
            <a:ext cx="3049168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Lato Bold"/>
              </a:rPr>
              <a:t>.NET Track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40947" y="7054783"/>
            <a:ext cx="4321419" cy="38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Lato"/>
              </a:rPr>
              <a:t>Presented by Vidya Mane- 220359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1D1A17-A1C7-475A-B8E0-98D7A670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24100"/>
            <a:ext cx="1701369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38841" y="4388094"/>
            <a:ext cx="14610319" cy="4459804"/>
          </a:xfrm>
          <a:custGeom>
            <a:avLst/>
            <a:gdLst/>
            <a:ahLst/>
            <a:cxnLst/>
            <a:rect l="l" t="t" r="r" b="b"/>
            <a:pathLst>
              <a:path w="14610319" h="4459804">
                <a:moveTo>
                  <a:pt x="0" y="0"/>
                </a:moveTo>
                <a:lnTo>
                  <a:pt x="14610318" y="0"/>
                </a:lnTo>
                <a:lnTo>
                  <a:pt x="14610318" y="4459804"/>
                </a:lnTo>
                <a:lnTo>
                  <a:pt x="0" y="4459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03753" y="2416774"/>
            <a:ext cx="3457636" cy="684152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r="-5304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135669" y="2984595"/>
            <a:ext cx="2977749" cy="6156383"/>
            <a:chOff x="0" y="0"/>
            <a:chExt cx="784263" cy="16214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4263" cy="1621434"/>
            </a:xfrm>
            <a:custGeom>
              <a:avLst/>
              <a:gdLst/>
              <a:ahLst/>
              <a:cxnLst/>
              <a:rect l="l" t="t" r="r" b="b"/>
              <a:pathLst>
                <a:path w="784263" h="1621434">
                  <a:moveTo>
                    <a:pt x="132596" y="0"/>
                  </a:moveTo>
                  <a:lnTo>
                    <a:pt x="651667" y="0"/>
                  </a:lnTo>
                  <a:cubicBezTo>
                    <a:pt x="724898" y="0"/>
                    <a:pt x="784263" y="59365"/>
                    <a:pt x="784263" y="132596"/>
                  </a:cubicBezTo>
                  <a:lnTo>
                    <a:pt x="784263" y="1488838"/>
                  </a:lnTo>
                  <a:cubicBezTo>
                    <a:pt x="784263" y="1524005"/>
                    <a:pt x="770293" y="1557731"/>
                    <a:pt x="745426" y="1582598"/>
                  </a:cubicBezTo>
                  <a:cubicBezTo>
                    <a:pt x="720560" y="1607464"/>
                    <a:pt x="686834" y="1621434"/>
                    <a:pt x="651667" y="1621434"/>
                  </a:cubicBezTo>
                  <a:lnTo>
                    <a:pt x="132596" y="1621434"/>
                  </a:lnTo>
                  <a:cubicBezTo>
                    <a:pt x="97429" y="1621434"/>
                    <a:pt x="63703" y="1607464"/>
                    <a:pt x="38837" y="1582598"/>
                  </a:cubicBezTo>
                  <a:cubicBezTo>
                    <a:pt x="13970" y="1557731"/>
                    <a:pt x="0" y="1524005"/>
                    <a:pt x="0" y="1488838"/>
                  </a:cubicBezTo>
                  <a:lnTo>
                    <a:pt x="0" y="132596"/>
                  </a:lnTo>
                  <a:cubicBezTo>
                    <a:pt x="0" y="97429"/>
                    <a:pt x="13970" y="63703"/>
                    <a:pt x="38837" y="38837"/>
                  </a:cubicBezTo>
                  <a:cubicBezTo>
                    <a:pt x="63703" y="13970"/>
                    <a:pt x="97429" y="0"/>
                    <a:pt x="132596" y="0"/>
                  </a:cubicBezTo>
                  <a:close/>
                </a:path>
              </a:pathLst>
            </a:custGeom>
            <a:solidFill>
              <a:srgbClr val="C5D5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84263" cy="165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687702" y="3578966"/>
            <a:ext cx="1899587" cy="1292131"/>
          </a:xfrm>
          <a:custGeom>
            <a:avLst/>
            <a:gdLst/>
            <a:ahLst/>
            <a:cxnLst/>
            <a:rect l="l" t="t" r="r" b="b"/>
            <a:pathLst>
              <a:path w="1899587" h="1292131">
                <a:moveTo>
                  <a:pt x="0" y="0"/>
                </a:moveTo>
                <a:lnTo>
                  <a:pt x="1899588" y="0"/>
                </a:lnTo>
                <a:lnTo>
                  <a:pt x="1899588" y="1292131"/>
                </a:lnTo>
                <a:lnTo>
                  <a:pt x="0" y="1292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763566" y="6270947"/>
            <a:ext cx="1738009" cy="1874324"/>
          </a:xfrm>
          <a:custGeom>
            <a:avLst/>
            <a:gdLst/>
            <a:ahLst/>
            <a:cxnLst/>
            <a:rect l="l" t="t" r="r" b="b"/>
            <a:pathLst>
              <a:path w="1738009" h="1874324">
                <a:moveTo>
                  <a:pt x="0" y="0"/>
                </a:moveTo>
                <a:lnTo>
                  <a:pt x="1738010" y="0"/>
                </a:lnTo>
                <a:lnTo>
                  <a:pt x="1738010" y="1874323"/>
                </a:lnTo>
                <a:lnTo>
                  <a:pt x="0" y="1874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447239" y="6445766"/>
            <a:ext cx="8587602" cy="25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endParaRPr/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Add/Edit/Delete/View Employee Screen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Raise/Edit/Delete/View/Approve Status/Confirm Booking/Current Status Travel Request Screen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>
                <a:solidFill>
                  <a:srgbClr val="4D4D4D"/>
                </a:solidFill>
                <a:latin typeface="Lato"/>
              </a:rPr>
              <a:t> Main Menu/Manage Employee Menu/Manage Travel Request Menu Screen</a:t>
            </a:r>
          </a:p>
          <a:p>
            <a:pPr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47239" y="3687132"/>
            <a:ext cx="7377228" cy="258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Prototype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75484" y="2701290"/>
            <a:ext cx="11712164" cy="739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Layered Architecture for Data Security: The Employee Travel Booking Console Application is built on a robust layered architecture, comprising Data Access Layer and Business Layer. This architectural design enhances data security and separation of concerns.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Comprehensive Error Handling: To ensure smooth user interactions, the application features extensive error handling. It effectively handles scenarios where user input conflicts with expected data types, providing a seamless and user-friendly experience.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Data Integration </a:t>
            </a:r>
            <a:r>
              <a:rPr lang="en-US" sz="1799">
                <a:solidFill>
                  <a:srgbClr val="4D4D4D"/>
                </a:solidFill>
                <a:latin typeface="Lato"/>
              </a:rPr>
              <a:t>via Lists </a:t>
            </a:r>
            <a:r>
              <a:rPr lang="en-US" sz="1799" dirty="0">
                <a:solidFill>
                  <a:srgbClr val="4D4D4D"/>
                </a:solidFill>
                <a:latin typeface="Lato"/>
              </a:rPr>
              <a:t>Joins: The application seamlessly integrates data by performing table joins between   the 'Employee' table and the 'Travel Request' table. This powerful feature facilitates comprehensive reporting and decision-making by combining employee information with their respective travel requests.</a:t>
            </a:r>
          </a:p>
          <a:p>
            <a:pPr marL="537209" lvl="1" indent="-342900">
              <a:lnSpc>
                <a:spcPts val="2879"/>
              </a:lnSpc>
              <a:buFont typeface="+mj-lt"/>
              <a:buAutoNum type="arabicPeriod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Multi-view Functionality: The application offers various views for different aspects of travel requests, including:</a:t>
            </a:r>
          </a:p>
          <a:p>
            <a:pPr marL="537209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Approved Requests View: Displays successfully approved travel requests, providing visibility into confirmed travel plans.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Open Requests View: Allows users to see pending travel requests that are yet to be processed by managers or travel agents.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Confirmed Requests View: Shows requests with travel bookings confirmed, ensuring clarity on upcoming trips.</a:t>
            </a:r>
          </a:p>
          <a:p>
            <a:pPr marL="480059" lvl="1" indent="-28575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Pending Requests View: Provides insight into requests awaiting approval or rejection, streamlining the decision-making process.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3730" y="960246"/>
            <a:ext cx="737722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Features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6911" y="3086100"/>
            <a:ext cx="5238750" cy="4114800"/>
          </a:xfrm>
          <a:custGeom>
            <a:avLst/>
            <a:gdLst/>
            <a:ahLst/>
            <a:cxnLst/>
            <a:rect l="l" t="t" r="r" b="b"/>
            <a:pathLst>
              <a:path w="5238750" h="411480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88848" y="4157662"/>
            <a:ext cx="11383816" cy="505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1. Development Components: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.NET Framework: Used as the core development framework.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C# Programming Language: Primary language for coding.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Visual Studio 2022: The Integrated Development Environment (IDE) for building, debugging, and deploying the project.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Class Library (.NET Framework): Used to create class objects and relationships.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Console Application (.NET Framework): The application's user interface.</a:t>
            </a:r>
          </a:p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2. Design Tools:</a:t>
            </a:r>
          </a:p>
          <a:p>
            <a:pPr marL="388618" lvl="1" indent="-194309" algn="just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Draw.io: Utilized for creating Entity Relationship Diagrams (ERD) to design the database structure.</a:t>
            </a:r>
          </a:p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3. Development Tools:</a:t>
            </a:r>
          </a:p>
          <a:p>
            <a:pPr marL="388618" lvl="1" indent="-194309">
              <a:lnSpc>
                <a:spcPts val="2879"/>
              </a:lnSpc>
              <a:buFont typeface="Arial"/>
              <a:buChar char="•"/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Git for Version Control: Ensuring code versioning and collaboration.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6869" y="3565207"/>
            <a:ext cx="5338834" cy="3156585"/>
          </a:xfrm>
          <a:custGeom>
            <a:avLst/>
            <a:gdLst/>
            <a:ahLst/>
            <a:cxnLst/>
            <a:rect l="l" t="t" r="r" b="b"/>
            <a:pathLst>
              <a:path w="5338834" h="3156585">
                <a:moveTo>
                  <a:pt x="0" y="0"/>
                </a:moveTo>
                <a:lnTo>
                  <a:pt x="5338833" y="0"/>
                </a:lnTo>
                <a:lnTo>
                  <a:pt x="5338833" y="3156586"/>
                </a:lnTo>
                <a:lnTo>
                  <a:pt x="0" y="315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848" y="1265231"/>
            <a:ext cx="7550952" cy="2583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 dirty="0">
                <a:solidFill>
                  <a:srgbClr val="4D4D4D"/>
                </a:solidFill>
                <a:latin typeface="Lato"/>
              </a:rPr>
              <a:t>Components and Design tools used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94963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305832"/>
            <a:ext cx="5494250" cy="3072962"/>
          </a:xfrm>
          <a:custGeom>
            <a:avLst/>
            <a:gdLst/>
            <a:ahLst/>
            <a:cxnLst/>
            <a:rect l="l" t="t" r="r" b="b"/>
            <a:pathLst>
              <a:path w="5494250" h="3072962">
                <a:moveTo>
                  <a:pt x="0" y="0"/>
                </a:moveTo>
                <a:lnTo>
                  <a:pt x="5494250" y="0"/>
                </a:lnTo>
                <a:lnTo>
                  <a:pt x="5494250" y="3072961"/>
                </a:lnTo>
                <a:lnTo>
                  <a:pt x="0" y="3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6" r="-70013" b="-92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713280"/>
            <a:ext cx="5494250" cy="3908050"/>
          </a:xfrm>
          <a:custGeom>
            <a:avLst/>
            <a:gdLst/>
            <a:ahLst/>
            <a:cxnLst/>
            <a:rect l="l" t="t" r="r" b="b"/>
            <a:pathLst>
              <a:path w="5494250" h="3908050">
                <a:moveTo>
                  <a:pt x="0" y="0"/>
                </a:moveTo>
                <a:lnTo>
                  <a:pt x="5494250" y="0"/>
                </a:lnTo>
                <a:lnTo>
                  <a:pt x="5494250" y="3908050"/>
                </a:lnTo>
                <a:lnTo>
                  <a:pt x="0" y="390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35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24800" y="3278393"/>
            <a:ext cx="7290290" cy="5778062"/>
          </a:xfrm>
          <a:custGeom>
            <a:avLst/>
            <a:gdLst/>
            <a:ahLst/>
            <a:cxnLst/>
            <a:rect l="l" t="t" r="r" b="b"/>
            <a:pathLst>
              <a:path w="7290290" h="5778062">
                <a:moveTo>
                  <a:pt x="0" y="0"/>
                </a:moveTo>
                <a:lnTo>
                  <a:pt x="7290290" y="0"/>
                </a:lnTo>
                <a:lnTo>
                  <a:pt x="7290290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01992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Project Screen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159" y="3183358"/>
            <a:ext cx="5370253" cy="3920285"/>
          </a:xfrm>
          <a:custGeom>
            <a:avLst/>
            <a:gdLst/>
            <a:ahLst/>
            <a:cxnLst/>
            <a:rect l="l" t="t" r="r" b="b"/>
            <a:pathLst>
              <a:path w="5370253" h="3920285">
                <a:moveTo>
                  <a:pt x="0" y="0"/>
                </a:moveTo>
                <a:lnTo>
                  <a:pt x="5370253" y="0"/>
                </a:lnTo>
                <a:lnTo>
                  <a:pt x="5370253" y="3920284"/>
                </a:lnTo>
                <a:lnTo>
                  <a:pt x="0" y="39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88848" y="5424488"/>
            <a:ext cx="11383816" cy="25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 dirty="0">
                <a:solidFill>
                  <a:srgbClr val="4D4D4D"/>
                </a:solidFill>
                <a:latin typeface="Lato"/>
              </a:rPr>
              <a:t>In closing, the Employee Travel Booking Console Application is your one-stop solution for efficient travel management. It simplifies the travel request process, enhances security, and supports decision-making. With a user-friendly interface, it caters to employees, managers, and travel agents, making it the perfect tool for modern businesses. </a:t>
            </a:r>
          </a:p>
          <a:p>
            <a:pPr>
              <a:lnSpc>
                <a:spcPts val="2879"/>
              </a:lnSpc>
            </a:pPr>
            <a:endParaRPr lang="en-US" sz="1799" b="1" dirty="0">
              <a:solidFill>
                <a:srgbClr val="4D4D4D"/>
              </a:solidFill>
              <a:latin typeface="Lato"/>
            </a:endParaRPr>
          </a:p>
          <a:p>
            <a:pPr>
              <a:lnSpc>
                <a:spcPts val="2879"/>
              </a:lnSpc>
            </a:pPr>
            <a:r>
              <a:rPr lang="en-US" sz="1799" b="1" dirty="0">
                <a:solidFill>
                  <a:srgbClr val="4D4D4D"/>
                </a:solidFill>
                <a:latin typeface="Lato"/>
              </a:rPr>
              <a:t>GitHub </a:t>
            </a:r>
            <a:r>
              <a:rPr lang="en-US" sz="1799" b="1" dirty="0" err="1">
                <a:solidFill>
                  <a:srgbClr val="4D4D4D"/>
                </a:solidFill>
                <a:latin typeface="Lato"/>
              </a:rPr>
              <a:t>Link:</a:t>
            </a:r>
            <a:r>
              <a:rPr lang="en-US" sz="1799" b="1" dirty="0" err="1">
                <a:latin typeface="Lato"/>
              </a:rPr>
              <a:t>https</a:t>
            </a:r>
            <a:r>
              <a:rPr lang="en-US" sz="1799" b="1" dirty="0">
                <a:latin typeface="Lato"/>
              </a:rPr>
              <a:t>://github.com/vidyam1631/Employee-Travel-Booking-Website</a:t>
            </a:r>
          </a:p>
          <a:p>
            <a:pPr>
              <a:lnSpc>
                <a:spcPts val="2879"/>
              </a:lnSpc>
            </a:pPr>
            <a:endParaRPr lang="en-US" sz="1799" dirty="0">
              <a:solidFill>
                <a:srgbClr val="4D4D4D"/>
              </a:solidFill>
              <a:latin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848" y="2859087"/>
            <a:ext cx="737722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11662" y="3089785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1662" y="5207945"/>
            <a:ext cx="4101921" cy="1004971"/>
          </a:xfrm>
          <a:custGeom>
            <a:avLst/>
            <a:gdLst/>
            <a:ahLst/>
            <a:cxnLst/>
            <a:rect l="l" t="t" r="r" b="b"/>
            <a:pathLst>
              <a:path w="4101921" h="1004971">
                <a:moveTo>
                  <a:pt x="0" y="0"/>
                </a:moveTo>
                <a:lnTo>
                  <a:pt x="4101921" y="0"/>
                </a:lnTo>
                <a:lnTo>
                  <a:pt x="4101921" y="1004970"/>
                </a:lnTo>
                <a:lnTo>
                  <a:pt x="0" y="100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7075" y="4441065"/>
            <a:ext cx="5057594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u="sng">
                <a:solidFill>
                  <a:srgbClr val="4D4D4D"/>
                </a:solidFill>
                <a:latin typeface="Lato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6044591"/>
            <a:ext cx="7912909" cy="107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This presentation outlines the Employee Travel Booking Project for the .NET Track, including project objective, introduction, workflow, and prototype development, features, components used, Project screen, Conclusion.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237618"/>
            <a:ext cx="5672030" cy="4114800"/>
          </a:xfrm>
          <a:custGeom>
            <a:avLst/>
            <a:gdLst/>
            <a:ahLst/>
            <a:cxnLst/>
            <a:rect l="l" t="t" r="r" b="b"/>
            <a:pathLst>
              <a:path w="5672030" h="4114800">
                <a:moveTo>
                  <a:pt x="0" y="0"/>
                </a:moveTo>
                <a:lnTo>
                  <a:pt x="5672030" y="0"/>
                </a:lnTo>
                <a:lnTo>
                  <a:pt x="5672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15001" y="2903819"/>
            <a:ext cx="4456965" cy="4479362"/>
          </a:xfrm>
          <a:custGeom>
            <a:avLst/>
            <a:gdLst/>
            <a:ahLst/>
            <a:cxnLst/>
            <a:rect l="l" t="t" r="r" b="b"/>
            <a:pathLst>
              <a:path w="4456965" h="4479362">
                <a:moveTo>
                  <a:pt x="0" y="0"/>
                </a:moveTo>
                <a:lnTo>
                  <a:pt x="4456965" y="0"/>
                </a:lnTo>
                <a:lnTo>
                  <a:pt x="4456965" y="4479362"/>
                </a:lnTo>
                <a:lnTo>
                  <a:pt x="0" y="447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25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6225566"/>
            <a:ext cx="7912909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The project aims to address the need for an Employee Travel Booking system in the corporate world, streamlining the travel request processes.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64996" y="2424611"/>
            <a:ext cx="3901606" cy="5437778"/>
          </a:xfrm>
          <a:custGeom>
            <a:avLst/>
            <a:gdLst/>
            <a:ahLst/>
            <a:cxnLst/>
            <a:rect l="l" t="t" r="r" b="b"/>
            <a:pathLst>
              <a:path w="3901606" h="5437778">
                <a:moveTo>
                  <a:pt x="0" y="0"/>
                </a:moveTo>
                <a:lnTo>
                  <a:pt x="3901606" y="0"/>
                </a:lnTo>
                <a:lnTo>
                  <a:pt x="3901606" y="5437778"/>
                </a:lnTo>
                <a:lnTo>
                  <a:pt x="0" y="543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14431" y="5136920"/>
            <a:ext cx="966823" cy="2329693"/>
          </a:xfrm>
          <a:custGeom>
            <a:avLst/>
            <a:gdLst/>
            <a:ahLst/>
            <a:cxnLst/>
            <a:rect l="l" t="t" r="r" b="b"/>
            <a:pathLst>
              <a:path w="966823" h="2329693">
                <a:moveTo>
                  <a:pt x="0" y="0"/>
                </a:moveTo>
                <a:lnTo>
                  <a:pt x="966823" y="0"/>
                </a:lnTo>
                <a:lnTo>
                  <a:pt x="966823" y="2329692"/>
                </a:lnTo>
                <a:lnTo>
                  <a:pt x="0" y="232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Objective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30858" y="6044591"/>
            <a:ext cx="7912909" cy="107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To develop an Employee Travel Booking Application that enables employees to request travel tickets and managers and to approve business travel requests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08998"/>
            <a:ext cx="4623371" cy="4114800"/>
          </a:xfrm>
          <a:custGeom>
            <a:avLst/>
            <a:gdLst/>
            <a:ahLst/>
            <a:cxnLst/>
            <a:rect l="l" t="t" r="r" b="b"/>
            <a:pathLst>
              <a:path w="4623371" h="411480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4930140"/>
            <a:ext cx="9828442" cy="396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The Employee Travel Booking Console Application empowers employees to efficiently request and reserve business travel tickets, meeting the travel needs of the modern corporate landscape. With ever-increasing requirements for both domestic and international travel in the business world, this innovative console application, the 'Employee Travel Booking Console Application,' simplifies the process of submitting travel requests.</a:t>
            </a:r>
          </a:p>
          <a:p>
            <a:pPr algn="just">
              <a:lnSpc>
                <a:spcPts val="2879"/>
              </a:lnSpc>
            </a:pPr>
            <a:endParaRPr lang="en-US" sz="1799">
              <a:solidFill>
                <a:srgbClr val="4D4D4D"/>
              </a:solidFill>
              <a:latin typeface="Lato"/>
            </a:endParaRPr>
          </a:p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This console-based system offers automation for raising and managing travel requests. Employees can effortlessly initiate a travel request, which is then subject to approval or rejection by a manager through a text-based interface. Upon manager approval, a travel agent takes over, either confirming the travel booking or marking it as 'Bookings not available,' ensuring a streamlined and efficient travel management process within the console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520466"/>
            <a:ext cx="4819678" cy="4114800"/>
          </a:xfrm>
          <a:custGeom>
            <a:avLst/>
            <a:gdLst/>
            <a:ahLst/>
            <a:cxnLst/>
            <a:rect l="l" t="t" r="r" b="b"/>
            <a:pathLst>
              <a:path w="4819678" h="4114800">
                <a:moveTo>
                  <a:pt x="0" y="0"/>
                </a:moveTo>
                <a:lnTo>
                  <a:pt x="4819678" y="0"/>
                </a:lnTo>
                <a:lnTo>
                  <a:pt x="48196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0858" y="3094743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>
                <a:solidFill>
                  <a:srgbClr val="2E2E2E"/>
                </a:solidFill>
                <a:latin typeface="Lat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0858" y="5501666"/>
            <a:ext cx="7912909" cy="215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1799">
                <a:solidFill>
                  <a:srgbClr val="4D4D4D"/>
                </a:solidFill>
                <a:latin typeface="Lato"/>
              </a:rPr>
              <a:t>In today's fast-paced corporate world, where travel is a common necessity, our Employee Travel Booking Console Application offers a unified solution for employees, managers, and travel agents. This versatile tool simplifies travel requests, enhances data security, and provides multiple views for efficient decision-making. Join us in exploring this all-in-one travel management solution that caters to the diverse needs of your organization.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9496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773429"/>
            <a:ext cx="7081682" cy="12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Flow Chart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3BF2954-CC6D-4014-AC6E-85631214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01" y="258336"/>
            <a:ext cx="5867400" cy="97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5825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B04159-9F9F-4641-B17D-8F8E8857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5" y="3308998"/>
            <a:ext cx="9382125" cy="57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835002" y="-5835002"/>
            <a:ext cx="6617996" cy="18288000"/>
            <a:chOff x="0" y="0"/>
            <a:chExt cx="174301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38487" y="544519"/>
            <a:ext cx="1641626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2E2E"/>
                </a:solidFill>
                <a:latin typeface="Lato Bold"/>
              </a:rPr>
              <a:t>/09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992"/>
            <a:ext cx="7081682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</a:pPr>
            <a:r>
              <a:rPr lang="en-US" sz="7400" u="sng" dirty="0">
                <a:solidFill>
                  <a:srgbClr val="2E2E2E"/>
                </a:solidFill>
                <a:latin typeface="Lato Bold"/>
              </a:rPr>
              <a:t>Console Screens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986C08D-9D9C-4C3B-94FD-E43D8EC8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0" y="2195651"/>
            <a:ext cx="16273458" cy="67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796</Words>
  <Application>Microsoft Office PowerPoint</Application>
  <PresentationFormat>Custom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Lato Bold</vt:lpstr>
      <vt:lpstr>Arial</vt:lpstr>
      <vt:lpstr>Lato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Travel Booking App Presentation</dc:title>
  <cp:lastModifiedBy>Vidya Mane</cp:lastModifiedBy>
  <cp:revision>11</cp:revision>
  <dcterms:created xsi:type="dcterms:W3CDTF">2006-08-16T00:00:00Z</dcterms:created>
  <dcterms:modified xsi:type="dcterms:W3CDTF">2023-11-02T11:17:23Z</dcterms:modified>
  <dc:identifier>DAFyjyGJgYg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f5c69e-9d09-4250-825e-b99a9d4db320_Enabled">
    <vt:lpwstr>true</vt:lpwstr>
  </property>
  <property fmtid="{D5CDD505-2E9C-101B-9397-08002B2CF9AE}" pid="3" name="MSIP_Label_6ff5c69e-9d09-4250-825e-b99a9d4db320_SetDate">
    <vt:lpwstr>2023-11-01T03:19:58Z</vt:lpwstr>
  </property>
  <property fmtid="{D5CDD505-2E9C-101B-9397-08002B2CF9AE}" pid="4" name="MSIP_Label_6ff5c69e-9d09-4250-825e-b99a9d4db320_Method">
    <vt:lpwstr>Standard</vt:lpwstr>
  </property>
  <property fmtid="{D5CDD505-2E9C-101B-9397-08002B2CF9AE}" pid="5" name="MSIP_Label_6ff5c69e-9d09-4250-825e-b99a9d4db320_Name">
    <vt:lpwstr>General</vt:lpwstr>
  </property>
  <property fmtid="{D5CDD505-2E9C-101B-9397-08002B2CF9AE}" pid="6" name="MSIP_Label_6ff5c69e-9d09-4250-825e-b99a9d4db320_SiteId">
    <vt:lpwstr>d79da2e9-d03a-4707-9da7-67a34ac6465c</vt:lpwstr>
  </property>
  <property fmtid="{D5CDD505-2E9C-101B-9397-08002B2CF9AE}" pid="7" name="MSIP_Label_6ff5c69e-9d09-4250-825e-b99a9d4db320_ActionId">
    <vt:lpwstr>e6d463dc-df73-4813-930d-a9957fc6dcf0</vt:lpwstr>
  </property>
  <property fmtid="{D5CDD505-2E9C-101B-9397-08002B2CF9AE}" pid="8" name="MSIP_Label_6ff5c69e-9d09-4250-825e-b99a9d4db320_ContentBits">
    <vt:lpwstr>0</vt:lpwstr>
  </property>
</Properties>
</file>